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4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84E2AAC-A9F0-4F78-B5D6-BA12272F67A0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43A2F2B-EC6C-4820-9EC5-1948659E69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E2AAC-A9F0-4F78-B5D6-BA12272F67A0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3A2F2B-EC6C-4820-9EC5-1948659E69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E2AAC-A9F0-4F78-B5D6-BA12272F67A0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3A2F2B-EC6C-4820-9EC5-1948659E69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E2AAC-A9F0-4F78-B5D6-BA12272F67A0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3A2F2B-EC6C-4820-9EC5-1948659E69C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E2AAC-A9F0-4F78-B5D6-BA12272F67A0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3A2F2B-EC6C-4820-9EC5-1948659E69C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E2AAC-A9F0-4F78-B5D6-BA12272F67A0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3A2F2B-EC6C-4820-9EC5-1948659E69C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E2AAC-A9F0-4F78-B5D6-BA12272F67A0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3A2F2B-EC6C-4820-9EC5-1948659E69C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E2AAC-A9F0-4F78-B5D6-BA12272F67A0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3A2F2B-EC6C-4820-9EC5-1948659E69C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84E2AAC-A9F0-4F78-B5D6-BA12272F67A0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3A2F2B-EC6C-4820-9EC5-1948659E69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84E2AAC-A9F0-4F78-B5D6-BA12272F67A0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3A2F2B-EC6C-4820-9EC5-1948659E69C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84E2AAC-A9F0-4F78-B5D6-BA12272F67A0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43A2F2B-EC6C-4820-9EC5-1948659E69C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84E2AAC-A9F0-4F78-B5D6-BA12272F67A0}" type="datetimeFigureOut">
              <a:rPr lang="en-US" smtClean="0"/>
              <a:t>10/7/2009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43A2F2B-EC6C-4820-9EC5-1948659E69C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tmcouch@bullochcounty.ne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Constitutional Officers and the County Budget Process: Keys to Success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149379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Thomas M. Couch </a:t>
            </a:r>
          </a:p>
          <a:p>
            <a:r>
              <a:rPr lang="en-US" dirty="0" smtClean="0"/>
              <a:t>County Manager </a:t>
            </a:r>
          </a:p>
          <a:p>
            <a:r>
              <a:rPr lang="en-US" dirty="0" smtClean="0"/>
              <a:t>Bulloch County, Georgia</a:t>
            </a:r>
          </a:p>
          <a:p>
            <a:pPr algn="l"/>
            <a:endParaRPr lang="en-US" sz="1200" dirty="0" smtClean="0"/>
          </a:p>
          <a:p>
            <a:pPr algn="l"/>
            <a:r>
              <a:rPr lang="en-US" sz="1400" b="1" dirty="0" smtClean="0"/>
              <a:t>        First in Safety and Service</a:t>
            </a:r>
            <a:endParaRPr lang="en-US" sz="1400" b="1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657600"/>
            <a:ext cx="99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long row to hoe!</a:t>
            </a:r>
          </a:p>
          <a:p>
            <a:r>
              <a:rPr lang="en-US" dirty="0" smtClean="0"/>
              <a:t>Budgeting, Debt and Treasury Management, Capital Outlays, Accounting and Auditing, Revenues, Grants.</a:t>
            </a:r>
          </a:p>
          <a:p>
            <a:r>
              <a:rPr lang="en-US" dirty="0" smtClean="0"/>
              <a:t>The UGA LGF program at Vinson has all the basics for a good start!</a:t>
            </a:r>
          </a:p>
          <a:p>
            <a:r>
              <a:rPr lang="en-US" dirty="0" smtClean="0"/>
              <a:t>Keep everybody involved along the way as you implement them.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Financial Policies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Resist power struggles.</a:t>
            </a:r>
          </a:p>
          <a:p>
            <a:r>
              <a:rPr lang="en-US" dirty="0" smtClean="0"/>
              <a:t>Do unto others……</a:t>
            </a:r>
          </a:p>
          <a:p>
            <a:r>
              <a:rPr lang="en-US" dirty="0" smtClean="0"/>
              <a:t>Go the extra mile to meet frequently (have county-wide department head meetings at least twice a year - nobody ever died from a good fish-fry or pig-</a:t>
            </a:r>
            <a:r>
              <a:rPr lang="en-US" dirty="0" err="1" smtClean="0"/>
              <a:t>pickin</a:t>
            </a:r>
            <a:r>
              <a:rPr lang="en-US" dirty="0" smtClean="0"/>
              <a:t>’).</a:t>
            </a:r>
          </a:p>
          <a:p>
            <a:r>
              <a:rPr lang="en-US" dirty="0" smtClean="0"/>
              <a:t>The up-side and down-side of policies and ordinances.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Preventing and Resolving Conflicts (or, the importance of getting “buy-in”)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Am I not my brother’s </a:t>
            </a:r>
            <a:r>
              <a:rPr lang="en-US" dirty="0" smtClean="0"/>
              <a:t>keeper!</a:t>
            </a:r>
          </a:p>
          <a:p>
            <a:r>
              <a:rPr lang="en-US" dirty="0" smtClean="0"/>
              <a:t>I am blessed!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“The name on the front of my jersey is more important than the one on the back of my jersey!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 - Joe </a:t>
            </a:r>
            <a:r>
              <a:rPr lang="en-US" dirty="0" err="1" smtClean="0"/>
              <a:t>Paterno</a:t>
            </a:r>
            <a:r>
              <a:rPr lang="en-US" dirty="0" smtClean="0"/>
              <a:t>,</a:t>
            </a:r>
          </a:p>
          <a:p>
            <a:pPr algn="ctr">
              <a:buNone/>
            </a:pPr>
            <a:r>
              <a:rPr lang="en-US" dirty="0" smtClean="0"/>
              <a:t>Penn State Head Football Coach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If I can offer you any information or documents……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Thomas Couch</a:t>
            </a:r>
          </a:p>
          <a:p>
            <a:pPr>
              <a:buNone/>
            </a:pPr>
            <a:r>
              <a:rPr lang="en-US" dirty="0" smtClean="0"/>
              <a:t>115 North Main Street</a:t>
            </a:r>
          </a:p>
          <a:p>
            <a:pPr>
              <a:buNone/>
            </a:pPr>
            <a:r>
              <a:rPr lang="en-US" dirty="0" smtClean="0"/>
              <a:t>Statesboro Georgia 30458            </a:t>
            </a:r>
            <a:r>
              <a:rPr lang="en-US" sz="1300" b="1" dirty="0" smtClean="0"/>
              <a:t>First in Safety and </a:t>
            </a:r>
            <a:r>
              <a:rPr lang="en-US" sz="1300" b="1" dirty="0" smtClean="0"/>
              <a:t>Service</a:t>
            </a:r>
            <a:endParaRPr lang="en-US" dirty="0" smtClean="0"/>
          </a:p>
          <a:p>
            <a:pPr>
              <a:buNone/>
            </a:pPr>
            <a:r>
              <a:rPr lang="en-US" dirty="0" smtClean="0">
                <a:hlinkClick r:id="rId2"/>
              </a:rPr>
              <a:t>tmcouch@bullochcounty.net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912.764.6245 Phone</a:t>
            </a:r>
          </a:p>
          <a:p>
            <a:pPr>
              <a:buNone/>
            </a:pPr>
            <a:r>
              <a:rPr lang="en-US" dirty="0" smtClean="0"/>
              <a:t>912.764.8643 Fax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</a:t>
            </a:r>
            <a:endParaRPr lang="en-US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2590800"/>
            <a:ext cx="990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Understanding Roles</a:t>
            </a:r>
          </a:p>
          <a:p>
            <a:r>
              <a:rPr lang="en-US" dirty="0" smtClean="0"/>
              <a:t>A Manager’s Experience</a:t>
            </a:r>
          </a:p>
          <a:p>
            <a:r>
              <a:rPr lang="en-US" dirty="0" smtClean="0"/>
              <a:t>The General Appropriations Budget Process</a:t>
            </a:r>
          </a:p>
          <a:p>
            <a:r>
              <a:rPr lang="en-US" dirty="0" smtClean="0"/>
              <a:t>Importance of Financial Policies</a:t>
            </a:r>
          </a:p>
          <a:p>
            <a:r>
              <a:rPr lang="en-US" dirty="0" smtClean="0"/>
              <a:t>Preventing and Resolving Conflict</a:t>
            </a:r>
          </a:p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Summary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Roles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MUST READS!!!!!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CARRY THESE AND REFER TO THEM LIKE YOUR BIBLE!!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34718" y="2667000"/>
            <a:ext cx="1727682" cy="2436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sz="2000" dirty="0" smtClean="0"/>
              <a:t>Commissioners Handbook: Chapters 3 (Limits of Power), 4, 5 (Roles), 7 (Ethics, Abuse of Office) and 9 (Contracting, Purchasing, Sale of Property, 18-22 (Finance), 27 (Conflict Resolution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County Constitutional Officers: ALL OF IT!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Relate what you read to actual experience.</a:t>
            </a:r>
            <a:endParaRPr lang="en-US" sz="2000" dirty="0"/>
          </a:p>
        </p:txBody>
      </p:sp>
      <p:pic>
        <p:nvPicPr>
          <p:cNvPr id="9" name="Content Placeholder 3" descr="http://www.cviog.uga.edu/store/photos/14_150.jpg"/>
          <p:cNvPicPr>
            <a:picLocks/>
          </p:cNvPicPr>
          <p:nvPr/>
        </p:nvPicPr>
        <p:blipFill>
          <a:blip r:embed="rId3" cstate="print"/>
          <a:srcRect l="15333" r="17333"/>
          <a:stretch>
            <a:fillRect/>
          </a:stretch>
        </p:blipFill>
        <p:spPr bwMode="auto">
          <a:xfrm>
            <a:off x="609600" y="1447800"/>
            <a:ext cx="14478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Conventional Wisdom: There are a lot of powers available to the governing authority over constitutional officer.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Fact: Many constitutional officers do not agree.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Roles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Fact: There are four constitutional county officers (Sheriff, Clerk of Courts, Tax Commissioner, Probate Judge), and sort of a fifth (Magistrate Court).</a:t>
            </a:r>
          </a:p>
          <a:p>
            <a:endParaRPr lang="en-US" dirty="0" smtClean="0"/>
          </a:p>
          <a:p>
            <a:r>
              <a:rPr lang="en-US" dirty="0" smtClean="0"/>
              <a:t>Conventional </a:t>
            </a:r>
            <a:r>
              <a:rPr lang="en-US" dirty="0" smtClean="0"/>
              <a:t>W</a:t>
            </a:r>
            <a:r>
              <a:rPr lang="en-US" dirty="0" smtClean="0"/>
              <a:t>isdom: There are other county elected and “appointed” officials </a:t>
            </a:r>
            <a:r>
              <a:rPr lang="en-US" i="1" u="sng" dirty="0" smtClean="0"/>
              <a:t>who think and act like</a:t>
            </a:r>
            <a:r>
              <a:rPr lang="en-US" i="1" dirty="0" smtClean="0"/>
              <a:t> </a:t>
            </a:r>
            <a:r>
              <a:rPr lang="en-US" dirty="0" smtClean="0"/>
              <a:t>they’re constitutional officers (State Court and Solicitor, Coroner, Tax Assessor, etc.)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Roles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“Under the Shade Tree” story….</a:t>
            </a:r>
          </a:p>
          <a:p>
            <a:r>
              <a:rPr lang="en-US" dirty="0" smtClean="0"/>
              <a:t>“Caught in the Act!” story….</a:t>
            </a:r>
          </a:p>
          <a:p>
            <a:r>
              <a:rPr lang="en-US" dirty="0" smtClean="0"/>
              <a:t>“Just what do they do?” story….</a:t>
            </a:r>
          </a:p>
          <a:p>
            <a:r>
              <a:rPr lang="en-US" dirty="0" smtClean="0"/>
              <a:t>“My numbers v. your numbers” story….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Manager’s Experience…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400" b="1" dirty="0" smtClean="0"/>
              <a:t>PART ONE: BUDGET PROCESS					</a:t>
            </a:r>
            <a:endParaRPr lang="en-US" sz="2400" dirty="0" smtClean="0"/>
          </a:p>
          <a:p>
            <a:r>
              <a:rPr lang="en-US" sz="2400" b="1" dirty="0" smtClean="0"/>
              <a:t>Critical </a:t>
            </a:r>
            <a:r>
              <a:rPr lang="en-US" sz="2400" b="1" dirty="0" smtClean="0"/>
              <a:t>Issues and Ranked Priorities</a:t>
            </a:r>
            <a:r>
              <a:rPr lang="en-US" sz="2400" b="1" dirty="0" smtClean="0"/>
              <a:t>		</a:t>
            </a:r>
            <a:endParaRPr lang="en-US" sz="2400" dirty="0" smtClean="0"/>
          </a:p>
          <a:p>
            <a:r>
              <a:rPr lang="en-US" sz="2400" b="1" dirty="0" smtClean="0"/>
              <a:t>General Preparation Guidelines			</a:t>
            </a:r>
            <a:endParaRPr lang="en-US" sz="2400" dirty="0" smtClean="0"/>
          </a:p>
          <a:p>
            <a:r>
              <a:rPr lang="en-US" sz="2400" b="1" dirty="0" smtClean="0"/>
              <a:t>Budget </a:t>
            </a:r>
            <a:r>
              <a:rPr lang="en-US" sz="2400" b="1" dirty="0" smtClean="0"/>
              <a:t>Calendar</a:t>
            </a:r>
            <a:endParaRPr lang="en-US" sz="2400" dirty="0" smtClean="0"/>
          </a:p>
          <a:p>
            <a:r>
              <a:rPr lang="en-US" sz="2400" b="1" dirty="0" smtClean="0"/>
              <a:t>Position Control					</a:t>
            </a:r>
            <a:endParaRPr lang="en-US" sz="2400" dirty="0" smtClean="0"/>
          </a:p>
          <a:p>
            <a:r>
              <a:rPr lang="en-US" sz="2400" b="1" dirty="0" smtClean="0"/>
              <a:t>Questions and Contacts</a:t>
            </a:r>
            <a:r>
              <a:rPr lang="en-US" sz="1200" b="1" dirty="0" smtClean="0"/>
              <a:t>					</a:t>
            </a:r>
            <a:endParaRPr lang="en-US" sz="1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Budget Process in Bulloch County: “The Package”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US" sz="6400" b="1" dirty="0" smtClean="0"/>
              <a:t>PART TWO: BUDGET FORMS					</a:t>
            </a:r>
            <a:endParaRPr lang="en-US" sz="6400" dirty="0" smtClean="0"/>
          </a:p>
          <a:p>
            <a:r>
              <a:rPr lang="en-US" sz="6400" b="1" dirty="0" smtClean="0"/>
              <a:t>General</a:t>
            </a:r>
            <a:endParaRPr lang="en-US" sz="6400" dirty="0" smtClean="0"/>
          </a:p>
          <a:p>
            <a:r>
              <a:rPr lang="en-US" sz="6400" b="1" dirty="0" smtClean="0"/>
              <a:t>Availability and Submission					</a:t>
            </a:r>
            <a:endParaRPr lang="en-US" sz="6400" dirty="0" smtClean="0"/>
          </a:p>
          <a:p>
            <a:r>
              <a:rPr lang="en-US" sz="6400" b="1" dirty="0" smtClean="0"/>
              <a:t>Forms Description						</a:t>
            </a:r>
            <a:endParaRPr lang="en-US" sz="6400" dirty="0" smtClean="0"/>
          </a:p>
          <a:p>
            <a:r>
              <a:rPr lang="en-US" sz="6400" b="1" dirty="0" smtClean="0"/>
              <a:t>DBS-1: 	Abstract </a:t>
            </a:r>
            <a:r>
              <a:rPr lang="en-US" sz="6400" b="1" dirty="0" smtClean="0"/>
              <a:t>of Program or Department Services</a:t>
            </a:r>
            <a:endParaRPr lang="en-US" sz="6400" b="1" u="sng" dirty="0" smtClean="0"/>
          </a:p>
          <a:p>
            <a:r>
              <a:rPr lang="en-US" sz="6400" b="1" dirty="0" smtClean="0"/>
              <a:t>DBS-2: </a:t>
            </a:r>
            <a:r>
              <a:rPr lang="en-US" sz="6400" b="1" dirty="0" smtClean="0"/>
              <a:t>	Activity </a:t>
            </a:r>
            <a:r>
              <a:rPr lang="en-US" sz="6400" b="1" dirty="0" smtClean="0"/>
              <a:t>Measures and Staffing Detail	</a:t>
            </a:r>
            <a:endParaRPr lang="en-US" sz="6400" b="1" u="sng" dirty="0" smtClean="0"/>
          </a:p>
          <a:p>
            <a:r>
              <a:rPr lang="en-US" sz="6400" b="1" dirty="0" smtClean="0"/>
              <a:t>SR-1:	Priorities </a:t>
            </a:r>
            <a:r>
              <a:rPr lang="en-US" sz="6400" b="1" dirty="0" smtClean="0"/>
              <a:t>Summary</a:t>
            </a:r>
            <a:endParaRPr lang="en-US" sz="6400" b="1" u="sng" dirty="0" smtClean="0"/>
          </a:p>
          <a:p>
            <a:r>
              <a:rPr lang="en-US" sz="6400" b="1" dirty="0" smtClean="0"/>
              <a:t>SR-2: 	</a:t>
            </a:r>
            <a:r>
              <a:rPr lang="en-US" sz="6400" b="1" dirty="0" smtClean="0"/>
              <a:t>Additional </a:t>
            </a:r>
            <a:r>
              <a:rPr lang="en-US" sz="6400" b="1" dirty="0" smtClean="0"/>
              <a:t>Positions</a:t>
            </a:r>
            <a:endParaRPr lang="en-US" sz="6400" b="1" u="sng" dirty="0" smtClean="0"/>
          </a:p>
          <a:p>
            <a:r>
              <a:rPr lang="en-US" sz="6400" b="1" dirty="0" smtClean="0"/>
              <a:t>SR 3:		Travel and Training</a:t>
            </a:r>
            <a:endParaRPr lang="en-US" sz="6400" b="1" u="sng" dirty="0" smtClean="0"/>
          </a:p>
          <a:p>
            <a:r>
              <a:rPr lang="en-US" sz="6400" b="1" dirty="0" smtClean="0"/>
              <a:t>SR-4:	</a:t>
            </a:r>
            <a:r>
              <a:rPr lang="en-US" sz="6400" b="1" dirty="0" smtClean="0"/>
              <a:t>General </a:t>
            </a:r>
            <a:r>
              <a:rPr lang="en-US" sz="6400" b="1" dirty="0" smtClean="0"/>
              <a:t>Expenses</a:t>
            </a:r>
            <a:endParaRPr lang="en-US" sz="6400" dirty="0" smtClean="0"/>
          </a:p>
          <a:p>
            <a:r>
              <a:rPr lang="en-US" sz="6400" b="1" dirty="0" smtClean="0"/>
              <a:t>SR-5: 	</a:t>
            </a:r>
            <a:r>
              <a:rPr lang="en-US" sz="6400" b="1" dirty="0" smtClean="0"/>
              <a:t>Minor </a:t>
            </a:r>
            <a:r>
              <a:rPr lang="en-US" sz="6400" b="1" dirty="0" smtClean="0"/>
              <a:t>Capital Outlays			</a:t>
            </a:r>
            <a:endParaRPr lang="en-US" sz="6400" b="1" u="sng" dirty="0" smtClean="0"/>
          </a:p>
          <a:p>
            <a:r>
              <a:rPr lang="en-US" sz="6400" b="1" dirty="0" smtClean="0"/>
              <a:t>SR-6: 	</a:t>
            </a:r>
            <a:r>
              <a:rPr lang="en-US" sz="6400" b="1" dirty="0" smtClean="0"/>
              <a:t>Major </a:t>
            </a:r>
            <a:r>
              <a:rPr lang="en-US" sz="6400" b="1" dirty="0" smtClean="0"/>
              <a:t>Capital Outlays		</a:t>
            </a:r>
            <a:endParaRPr lang="en-US" sz="6400" dirty="0" smtClean="0"/>
          </a:p>
          <a:p>
            <a:r>
              <a:rPr lang="en-US" sz="6400" b="1" dirty="0" smtClean="0"/>
              <a:t>SR-7: 	</a:t>
            </a:r>
            <a:r>
              <a:rPr lang="en-US" sz="6400" b="1" dirty="0" smtClean="0"/>
              <a:t>Final </a:t>
            </a:r>
            <a:r>
              <a:rPr lang="en-US" sz="6400" b="1" dirty="0" smtClean="0"/>
              <a:t>Request			</a:t>
            </a:r>
            <a:endParaRPr lang="en-US" sz="6400" b="1" u="sng" dirty="0" smtClean="0"/>
          </a:p>
          <a:p>
            <a:r>
              <a:rPr lang="en-US" sz="6400" b="1" dirty="0" smtClean="0"/>
              <a:t>REF-1:	</a:t>
            </a:r>
            <a:r>
              <a:rPr lang="en-US" sz="6400" b="1" dirty="0" smtClean="0"/>
              <a:t>Position </a:t>
            </a:r>
            <a:r>
              <a:rPr lang="en-US" sz="6400" b="1" dirty="0" smtClean="0"/>
              <a:t>Allocation Charts</a:t>
            </a:r>
            <a:endParaRPr lang="en-US" sz="6400" b="1" u="sng" dirty="0" smtClean="0"/>
          </a:p>
          <a:p>
            <a:r>
              <a:rPr lang="en-US" sz="6400" b="1" dirty="0" smtClean="0"/>
              <a:t>REF-2:	</a:t>
            </a:r>
            <a:r>
              <a:rPr lang="en-US" sz="6400" b="1" dirty="0" smtClean="0"/>
              <a:t>Pay </a:t>
            </a:r>
            <a:r>
              <a:rPr lang="en-US" sz="6400" b="1" dirty="0" smtClean="0"/>
              <a:t>Grade				</a:t>
            </a:r>
            <a:endParaRPr lang="en-US" sz="6400" dirty="0" smtClean="0"/>
          </a:p>
          <a:p>
            <a:r>
              <a:rPr lang="en-US" sz="6400" b="1" dirty="0" smtClean="0"/>
              <a:t>REF-3:	</a:t>
            </a:r>
            <a:r>
              <a:rPr lang="en-US" sz="6400" b="1" dirty="0" smtClean="0"/>
              <a:t>Job </a:t>
            </a:r>
            <a:r>
              <a:rPr lang="en-US" sz="6400" b="1" dirty="0" smtClean="0"/>
              <a:t>Titles					</a:t>
            </a:r>
            <a:endParaRPr lang="en-US" sz="6400" dirty="0" smtClean="0"/>
          </a:p>
          <a:p>
            <a:r>
              <a:rPr lang="en-US" sz="6400" b="1" dirty="0" smtClean="0"/>
              <a:t>FORMS FLOW CHART						</a:t>
            </a:r>
            <a:endParaRPr lang="en-US" sz="6400" dirty="0" smtClean="0"/>
          </a:p>
          <a:p>
            <a:r>
              <a:rPr lang="en-US" sz="6400" b="1" dirty="0" smtClean="0"/>
              <a:t>GLOSSARY</a:t>
            </a:r>
            <a:endParaRPr lang="en-US" sz="6400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Budget Process in Bulloch County: “The Package”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Baseline Budget*</a:t>
            </a:r>
          </a:p>
          <a:p>
            <a:r>
              <a:rPr lang="en-US" sz="2800" b="1" dirty="0" smtClean="0"/>
              <a:t>Supplemental Requests *</a:t>
            </a:r>
          </a:p>
          <a:p>
            <a:r>
              <a:rPr lang="en-US" sz="2800" b="1" dirty="0" smtClean="0"/>
              <a:t>Interviews </a:t>
            </a:r>
          </a:p>
          <a:p>
            <a:r>
              <a:rPr lang="en-US" sz="2800" b="1" dirty="0" smtClean="0"/>
              <a:t>Final Recommendations</a:t>
            </a:r>
          </a:p>
          <a:p>
            <a:r>
              <a:rPr lang="en-US" sz="2800" b="1" dirty="0" smtClean="0"/>
              <a:t>Tentative Adoption</a:t>
            </a:r>
          </a:p>
          <a:p>
            <a:r>
              <a:rPr lang="en-US" sz="2800" b="1" dirty="0" smtClean="0"/>
              <a:t>Final Adoption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Budget Process in Bulloch County: “</a:t>
            </a:r>
            <a:r>
              <a:rPr lang="en-US" dirty="0" smtClean="0"/>
              <a:t>The Stages”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156</TotalTime>
  <Words>466</Words>
  <Application>Microsoft Office PowerPoint</Application>
  <PresentationFormat>On-screen Show (4:3)</PresentationFormat>
  <Paragraphs>95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Concourse</vt:lpstr>
      <vt:lpstr>Constitutional Officers and the County Budget Process: Keys to Success</vt:lpstr>
      <vt:lpstr>Topic Summary</vt:lpstr>
      <vt:lpstr>Understanding Roles</vt:lpstr>
      <vt:lpstr>Understanding Roles</vt:lpstr>
      <vt:lpstr>Understanding Roles</vt:lpstr>
      <vt:lpstr>A Manager’s Experience…</vt:lpstr>
      <vt:lpstr>Budget Process in Bulloch County: “The Package”</vt:lpstr>
      <vt:lpstr>Budget Process in Bulloch County: “The Package”</vt:lpstr>
      <vt:lpstr>Budget Process in Bulloch County: “The Stages”</vt:lpstr>
      <vt:lpstr>Financial Policies</vt:lpstr>
      <vt:lpstr>Preventing and Resolving Conflicts (or, the importance of getting “buy-in”)</vt:lpstr>
      <vt:lpstr>Conclusions</vt:lpstr>
      <vt:lpstr>Contact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Gateway_User</dc:creator>
  <cp:lastModifiedBy>Gateway_User</cp:lastModifiedBy>
  <cp:revision>22</cp:revision>
  <dcterms:created xsi:type="dcterms:W3CDTF">2009-10-07T14:59:44Z</dcterms:created>
  <dcterms:modified xsi:type="dcterms:W3CDTF">2009-10-07T17:36:39Z</dcterms:modified>
</cp:coreProperties>
</file>